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76"/>
  </p:notesMasterIdLst>
  <p:handoutMasterIdLst>
    <p:handoutMasterId r:id="rId77"/>
  </p:handoutMasterIdLst>
  <p:sldIdLst>
    <p:sldId id="317" r:id="rId5"/>
    <p:sldId id="917" r:id="rId6"/>
    <p:sldId id="918" r:id="rId7"/>
    <p:sldId id="921" r:id="rId8"/>
    <p:sldId id="922" r:id="rId9"/>
    <p:sldId id="923" r:id="rId10"/>
    <p:sldId id="924" r:id="rId11"/>
    <p:sldId id="925" r:id="rId12"/>
    <p:sldId id="926" r:id="rId13"/>
    <p:sldId id="927" r:id="rId14"/>
    <p:sldId id="866" r:id="rId15"/>
    <p:sldId id="868" r:id="rId16"/>
    <p:sldId id="869" r:id="rId17"/>
    <p:sldId id="870" r:id="rId18"/>
    <p:sldId id="904" r:id="rId19"/>
    <p:sldId id="903" r:id="rId20"/>
    <p:sldId id="872" r:id="rId21"/>
    <p:sldId id="905" r:id="rId22"/>
    <p:sldId id="874" r:id="rId23"/>
    <p:sldId id="907" r:id="rId24"/>
    <p:sldId id="929" r:id="rId25"/>
    <p:sldId id="875" r:id="rId26"/>
    <p:sldId id="897" r:id="rId27"/>
    <p:sldId id="259" r:id="rId28"/>
    <p:sldId id="260" r:id="rId29"/>
    <p:sldId id="263" r:id="rId30"/>
    <p:sldId id="261" r:id="rId31"/>
    <p:sldId id="264" r:id="rId32"/>
    <p:sldId id="928" r:id="rId33"/>
    <p:sldId id="908" r:id="rId34"/>
    <p:sldId id="871" r:id="rId35"/>
    <p:sldId id="257" r:id="rId36"/>
    <p:sldId id="256" r:id="rId37"/>
    <p:sldId id="896" r:id="rId38"/>
    <p:sldId id="258" r:id="rId39"/>
    <p:sldId id="906" r:id="rId40"/>
    <p:sldId id="909" r:id="rId41"/>
    <p:sldId id="898" r:id="rId42"/>
    <p:sldId id="894" r:id="rId43"/>
    <p:sldId id="910" r:id="rId44"/>
    <p:sldId id="911" r:id="rId45"/>
    <p:sldId id="892" r:id="rId46"/>
    <p:sldId id="893" r:id="rId47"/>
    <p:sldId id="895" r:id="rId48"/>
    <p:sldId id="881" r:id="rId49"/>
    <p:sldId id="876" r:id="rId50"/>
    <p:sldId id="877" r:id="rId51"/>
    <p:sldId id="878" r:id="rId52"/>
    <p:sldId id="879" r:id="rId53"/>
    <p:sldId id="880" r:id="rId54"/>
    <p:sldId id="882" r:id="rId55"/>
    <p:sldId id="859" r:id="rId56"/>
    <p:sldId id="884" r:id="rId57"/>
    <p:sldId id="899" r:id="rId58"/>
    <p:sldId id="900" r:id="rId59"/>
    <p:sldId id="885" r:id="rId60"/>
    <p:sldId id="887" r:id="rId61"/>
    <p:sldId id="883" r:id="rId62"/>
    <p:sldId id="888" r:id="rId63"/>
    <p:sldId id="901" r:id="rId64"/>
    <p:sldId id="912" r:id="rId65"/>
    <p:sldId id="913" r:id="rId66"/>
    <p:sldId id="914" r:id="rId67"/>
    <p:sldId id="915" r:id="rId68"/>
    <p:sldId id="889" r:id="rId69"/>
    <p:sldId id="890" r:id="rId70"/>
    <p:sldId id="891" r:id="rId71"/>
    <p:sldId id="902" r:id="rId72"/>
    <p:sldId id="919" r:id="rId73"/>
    <p:sldId id="920" r:id="rId74"/>
    <p:sldId id="856" r:id="rId7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006600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5" autoAdjust="0"/>
    <p:restoredTop sz="81699" autoAdjust="0"/>
  </p:normalViewPr>
  <p:slideViewPr>
    <p:cSldViewPr snapToGrid="0">
      <p:cViewPr varScale="1">
        <p:scale>
          <a:sx n="85" d="100"/>
          <a:sy n="85" d="100"/>
        </p:scale>
        <p:origin x="123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38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– co </a:t>
            </a:r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nazwane</a:t>
            </a:r>
            <a:r>
              <a:rPr lang="en-US" dirty="0"/>
              <a:t> </a:t>
            </a:r>
            <a:r>
              <a:rPr lang="en-US" dirty="0" err="1"/>
              <a:t>sekcje</a:t>
            </a:r>
            <a:r>
              <a:rPr lang="en-US" dirty="0"/>
              <a:t> w </a:t>
            </a:r>
            <a:r>
              <a:rPr lang="en-US" dirty="0" err="1"/>
              <a:t>dwoch</a:t>
            </a:r>
            <a:r>
              <a:rPr lang="en-US" dirty="0"/>
              <a:t> </a:t>
            </a:r>
            <a:r>
              <a:rPr lang="en-US" dirty="0" err="1"/>
              <a:t>plikach</a:t>
            </a:r>
            <a:r>
              <a:rPr lang="en-US" dirty="0"/>
              <a:t> -&gt; </a:t>
            </a:r>
            <a:r>
              <a:rPr lang="en-US" dirty="0" err="1"/>
              <a:t>ostatnia</a:t>
            </a:r>
            <a:r>
              <a:rPr lang="en-US" dirty="0"/>
              <a:t> </a:t>
            </a:r>
            <a:r>
              <a:rPr lang="en-US" dirty="0" err="1"/>
              <a:t>rejestracja</a:t>
            </a:r>
            <a:r>
              <a:rPr lang="en-US" dirty="0"/>
              <a:t> </a:t>
            </a:r>
            <a:r>
              <a:rPr lang="en-US" dirty="0" err="1"/>
              <a:t>wygrywa</a:t>
            </a:r>
            <a:r>
              <a:rPr lang="en-US" dirty="0"/>
              <a:t>, choc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oba</a:t>
            </a:r>
            <a:r>
              <a:rPr lang="en-US" dirty="0"/>
              <a:t> w </a:t>
            </a:r>
            <a:r>
              <a:rPr lang="en-US" dirty="0" err="1"/>
              <a:t>histori</a:t>
            </a:r>
            <a:r>
              <a:rPr lang="en-US" dirty="0"/>
              <a:t> – da </a:t>
            </a:r>
            <a:r>
              <a:rPr lang="en-US" dirty="0" err="1"/>
              <a:t>sie</a:t>
            </a:r>
            <a:r>
              <a:rPr lang="en-US" dirty="0"/>
              <a:t> do </a:t>
            </a:r>
            <a:r>
              <a:rPr lang="en-US" dirty="0" err="1"/>
              <a:t>tego</a:t>
            </a:r>
            <a:r>
              <a:rPr lang="en-US" dirty="0"/>
              <a:t> </a:t>
            </a:r>
            <a:r>
              <a:rPr lang="en-US" dirty="0" err="1"/>
              <a:t>dostac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BA" sz="1200" dirty="0"/>
              <a:t>API Analyzers - Microsoft.AspNetCore.Mvc.Api.Analyzers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8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Side</a:t>
            </a:r>
            <a:r>
              <a:rPr lang="pl-PL" dirty="0"/>
              <a:t> by </a:t>
            </a:r>
            <a:r>
              <a:rPr lang="pl-PL" dirty="0" err="1"/>
              <a:t>side</a:t>
            </a:r>
            <a:r>
              <a:rPr lang="pl-PL" dirty="0"/>
              <a:t> – </a:t>
            </a:r>
            <a:r>
              <a:rPr lang="pl-PL" dirty="0" err="1"/>
              <a:t>sandboxowanie</a:t>
            </a:r>
            <a:r>
              <a:rPr lang="pl-PL" dirty="0"/>
              <a:t> i uruchamianie </a:t>
            </a:r>
            <a:r>
              <a:rPr lang="pl-PL" dirty="0" err="1"/>
              <a:t>roznych</a:t>
            </a:r>
            <a:r>
              <a:rPr lang="pl-PL" dirty="0"/>
              <a:t> wersji .net </a:t>
            </a:r>
            <a:r>
              <a:rPr lang="pl-PL" dirty="0" err="1"/>
              <a:t>core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  <a:latin typeface="+mn-lt"/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60976"/>
          </a:xfrm>
        </p:spPr>
        <p:txBody>
          <a:bodyPr>
            <a:spAutoFit/>
          </a:bodyPr>
          <a:lstStyle>
            <a:lvl1pPr>
              <a:defRPr sz="3600">
                <a:latin typeface="Gill Sans MT" panose="020B0502020104020203" pitchFamily="34" charset="0"/>
              </a:defRPr>
            </a:lvl1pPr>
            <a:lvl2pPr>
              <a:defRPr sz="2800">
                <a:latin typeface="Gill Sans MT" panose="020B0502020104020203" pitchFamily="34" charset="0"/>
              </a:defRPr>
            </a:lvl2pPr>
            <a:lvl3pPr>
              <a:defRPr sz="2400"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8" r:id="rId3"/>
    <p:sldLayoutId id="2147483759" r:id="rId4"/>
    <p:sldLayoutId id="2147483761" r:id="rId5"/>
    <p:sldLayoutId id="2147483763" r:id="rId6"/>
    <p:sldLayoutId id="2147483766" r:id="rId7"/>
    <p:sldLayoutId id="2147483768" r:id="rId8"/>
    <p:sldLayoutId id="2147483769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5001/weatherforecas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" TargetMode="External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okta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ader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surge.west-wind.com/" TargetMode="External"/><Relationship Id="rId5" Type="http://schemas.openxmlformats.org/officeDocument/2006/relationships/hyperlink" Target="https://gatling.io/" TargetMode="External"/><Relationship Id="rId4" Type="http://schemas.openxmlformats.org/officeDocument/2006/relationships/hyperlink" Target="https://artillery.io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wagg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apis.or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create-razor-pages-aspnet-core/" TargetMode="External"/><Relationship Id="rId7" Type="http://schemas.openxmlformats.org/officeDocument/2006/relationships/hyperlink" Target="https://docs.microsoft.com/en-us/learn/modules/microservices-aspnet-core/" TargetMode="External"/><Relationship Id="rId2" Type="http://schemas.openxmlformats.org/officeDocument/2006/relationships/hyperlink" Target="https://docs.microsoft.com/en-us/learn/modules/build-web-api-net-c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learn/modules/optimize-your-web-apps-with-redis/" TargetMode="External"/><Relationship Id="rId5" Type="http://schemas.openxmlformats.org/officeDocument/2006/relationships/hyperlink" Target="https://docs.microsoft.com/en-us/learn/modules/improve-api-developer-experience-with-swagger/" TargetMode="External"/><Relationship Id="rId4" Type="http://schemas.openxmlformats.org/officeDocument/2006/relationships/hyperlink" Target="https://docs.microsoft.com/en-us/learn/modules/persist-data-ef-core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2" Type="http://schemas.openxmlformats.org/officeDocument/2006/relationships/hyperlink" Target="https://github.com/Xabaril/AspNetCore.Diagnostics.HealthChec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unscope.com/" TargetMode="External"/><Relationship Id="rId5" Type="http://schemas.openxmlformats.org/officeDocument/2006/relationships/hyperlink" Target="https://www.monitis.com/" TargetMode="External"/><Relationship Id="rId4" Type="http://schemas.openxmlformats.org/officeDocument/2006/relationships/hyperlink" Target="https://stackif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0" y="1988258"/>
            <a:ext cx="1735004" cy="2052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16" y="694370"/>
            <a:ext cx="2054267" cy="1729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7" y="3014273"/>
            <a:ext cx="5197824" cy="3219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6921" y="118917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Request Aggregation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Discovery with </a:t>
            </a:r>
            <a:br>
              <a:rPr lang="en-US" sz="1400" dirty="0"/>
            </a:br>
            <a:r>
              <a:rPr lang="en-US" sz="1400" dirty="0"/>
              <a:t>  Consul &amp; Eureka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Fabric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WebSockets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Authorisation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Rate Limiting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Retry policies / </a:t>
            </a:r>
            <a:r>
              <a:rPr lang="en-US" sz="1400" dirty="0" err="1"/>
              <a:t>QoS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Load Balancing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Logging / Tracing /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Headers / Query String / Claims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Custom Middleware / Delegating Handlers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Configuration / Administration REST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Platform / Cloud Agnostic</a:t>
            </a:r>
          </a:p>
        </p:txBody>
      </p:sp>
    </p:spTree>
    <p:extLst>
      <p:ext uri="{BB962C8B-B14F-4D97-AF65-F5344CB8AC3E}">
        <p14:creationId xmlns:p14="http://schemas.microsoft.com/office/powerpoint/2010/main" val="6696203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505050"/>
                </a:solidFill>
              </a:rPr>
              <a:t>Blazor</a:t>
            </a:r>
            <a:r>
              <a:rPr lang="en-US" sz="3600" spc="-1" dirty="0">
                <a:solidFill>
                  <a:srgbClr val="505050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Start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61ADB-C2D7-4EF9-87A6-E012E394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39F8C-A418-4567-92AD-2C83B1089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6426375"/>
          </a:xfrm>
        </p:spPr>
        <p:txBody>
          <a:bodyPr/>
          <a:lstStyle/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    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options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--version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installed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version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new </a:t>
            </a:r>
            <a:r>
              <a:rPr lang="en-US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 -h 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possiblities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-n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Workshop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-n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list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restore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>
                <a:effectLst/>
                <a:latin typeface="Calibri" panose="020F0502020204030204" pitchFamily="34" charset="0"/>
              </a:rPr>
              <a:t>cd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run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  <a:hlinkClick r:id="rId2"/>
              </a:rPr>
              <a:t>https://localhost:5001/weatherforecast</a:t>
            </a:r>
            <a:endParaRPr lang="en-US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ctrl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+ c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endParaRPr lang="pl-PL" sz="2800" dirty="0"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--version 5.6.0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07180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818689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737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.</a:t>
            </a:r>
            <a:r>
              <a:rPr lang="en-US" sz="3600" spc="-1" dirty="0" err="1">
                <a:solidFill>
                  <a:srgbClr val="505050"/>
                </a:solidFill>
              </a:rPr>
              <a:t>csproj</a:t>
            </a:r>
            <a:r>
              <a:rPr lang="en-US" sz="3600" spc="-1" dirty="0">
                <a:solidFill>
                  <a:srgbClr val="505050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505050"/>
                </a:solidFill>
              </a:rPr>
              <a:t>Configure project properties </a:t>
            </a:r>
            <a:br>
              <a:rPr lang="pl-PL" sz="3600" spc="-1" dirty="0">
                <a:solidFill>
                  <a:srgbClr val="505050"/>
                </a:solidFill>
              </a:rPr>
            </a:br>
            <a:r>
              <a:rPr lang="en-US" sz="3600" spc="-1" dirty="0">
                <a:solidFill>
                  <a:srgbClr val="505050"/>
                </a:solidFill>
              </a:rPr>
              <a:t>and dependencies</a:t>
            </a:r>
            <a:br>
              <a:rPr lang="pl-PL" sz="3600" spc="-1" dirty="0">
                <a:solidFill>
                  <a:srgbClr val="505050"/>
                </a:solidFill>
              </a:rPr>
            </a:br>
            <a:r>
              <a:rPr lang="pl-PL" sz="3600" spc="-1" dirty="0">
                <a:solidFill>
                  <a:srgbClr val="505050"/>
                </a:solidFill>
              </a:rPr>
              <a:t>and </a:t>
            </a:r>
            <a:r>
              <a:rPr lang="pl-PL" sz="3600" spc="-1" dirty="0" err="1">
                <a:solidFill>
                  <a:srgbClr val="505050"/>
                </a:solidFill>
              </a:rPr>
              <a:t>nuget</a:t>
            </a:r>
            <a:r>
              <a:rPr lang="pl-PL" sz="3600" spc="-1" dirty="0">
                <a:solidFill>
                  <a:srgbClr val="505050"/>
                </a:solidFill>
              </a:rPr>
              <a:t> </a:t>
            </a:r>
            <a:r>
              <a:rPr lang="pl-PL" sz="3600" spc="-1" dirty="0" err="1">
                <a:solidFill>
                  <a:srgbClr val="505050"/>
                </a:solidFill>
              </a:rPr>
              <a:t>packages</a:t>
            </a:r>
            <a:endParaRPr lang="pl-PL" sz="3600" spc="-1" dirty="0">
              <a:solidFill>
                <a:srgbClr val="50505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pl-PL" sz="3600" spc="-1" dirty="0" err="1">
                <a:solidFill>
                  <a:srgbClr val="505050"/>
                </a:solidFill>
              </a:rPr>
              <a:t>Default</a:t>
            </a:r>
            <a:r>
              <a:rPr lang="pl-PL" sz="3600" spc="-1" dirty="0">
                <a:solidFill>
                  <a:srgbClr val="505050"/>
                </a:solidFill>
              </a:rPr>
              <a:t> </a:t>
            </a:r>
            <a:r>
              <a:rPr lang="pl-PL" sz="3600" spc="-1" dirty="0" err="1">
                <a:solidFill>
                  <a:srgbClr val="505050"/>
                </a:solidFill>
              </a:rPr>
              <a:t>include</a:t>
            </a:r>
            <a:r>
              <a:rPr lang="pl-PL" sz="3600" spc="-1" dirty="0">
                <a:solidFill>
                  <a:srgbClr val="505050"/>
                </a:solidFill>
              </a:rPr>
              <a:t> </a:t>
            </a:r>
            <a:r>
              <a:rPr lang="pl-PL" sz="3600" spc="-1" dirty="0" err="1">
                <a:solidFill>
                  <a:srgbClr val="505050"/>
                </a:solidFill>
              </a:rPr>
              <a:t>all</a:t>
            </a:r>
            <a:r>
              <a:rPr lang="pl-PL" sz="3600" spc="-1" dirty="0">
                <a:solidFill>
                  <a:srgbClr val="505050"/>
                </a:solidFill>
              </a:rPr>
              <a:t> file </a:t>
            </a:r>
            <a:br>
              <a:rPr lang="pl-PL" sz="3600" spc="-1" dirty="0">
                <a:solidFill>
                  <a:srgbClr val="505050"/>
                </a:solidFill>
              </a:rPr>
            </a:br>
            <a:r>
              <a:rPr lang="pl-PL" sz="3600" spc="-1" dirty="0">
                <a:solidFill>
                  <a:srgbClr val="505050"/>
                </a:solidFill>
              </a:rPr>
              <a:t>implicite </a:t>
            </a:r>
            <a:r>
              <a:rPr lang="pl-PL" sz="3600" spc="-1" dirty="0" err="1">
                <a:solidFill>
                  <a:srgbClr val="505050"/>
                </a:solidFill>
              </a:rPr>
              <a:t>exclude</a:t>
            </a:r>
            <a:endParaRPr lang="en-US" sz="3600" spc="-1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E3372-49E5-4B1D-B370-DC0AF8781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Main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 err="1"/>
              <a:t>CreateHostBuilder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A6583-13B7-4FBC-A41F-18BC25F9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Program.cs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1C0-48AF-477F-8EA7-8FA1B9F5695E}"/>
              </a:ext>
            </a:extLst>
          </p:cNvPr>
          <p:cNvSpPr txBox="1"/>
          <p:nvPr/>
        </p:nvSpPr>
        <p:spPr>
          <a:xfrm>
            <a:off x="2308116" y="1572631"/>
            <a:ext cx="9883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).Build().Run();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1E1F-87A6-4860-9CDD-3A0A94690DA2}"/>
              </a:ext>
            </a:extLst>
          </p:cNvPr>
          <p:cNvSpPr txBox="1"/>
          <p:nvPr/>
        </p:nvSpPr>
        <p:spPr>
          <a:xfrm>
            <a:off x="548640" y="4126884"/>
            <a:ext cx="10962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ConfigureWebHostDefaults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webBuilder.UseStartup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42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443072" cy="42883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services.AddScoped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services.AddMvc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20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9C57C64-167A-4F47-9B9F-A8EB56DFA5F3}"/>
              </a:ext>
            </a:extLst>
          </p:cNvPr>
          <p:cNvSpPr txBox="1">
            <a:spLocks/>
          </p:cNvSpPr>
          <p:nvPr/>
        </p:nvSpPr>
        <p:spPr>
          <a:xfrm>
            <a:off x="6479688" y="1189176"/>
            <a:ext cx="5443072" cy="334963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pc="-1" dirty="0" err="1">
                <a:solidFill>
                  <a:srgbClr val="0C1937"/>
                </a:solidFill>
              </a:rPr>
              <a:t>app.UseRouting</a:t>
            </a:r>
            <a:r>
              <a:rPr lang="en-US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pc="-1" dirty="0" err="1">
                <a:solidFill>
                  <a:srgbClr val="0C1937"/>
                </a:solidFill>
              </a:rPr>
              <a:t>app.UseMvc</a:t>
            </a:r>
            <a:r>
              <a:rPr lang="en-US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pc="-1" dirty="0" err="1">
                <a:solidFill>
                  <a:srgbClr val="0C1937"/>
                </a:solidFill>
              </a:rPr>
              <a:t>app.UseEndpoints</a:t>
            </a:r>
            <a:r>
              <a:rPr lang="en-US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3200" spc="-1" dirty="0">
              <a:solidFill>
                <a:srgbClr val="0C19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64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08729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Endpoint routing - defining URLs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Support for HTTP verbs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binding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Content negotiation (JSON, XML,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Middleware / action filters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OAuth 2.0 support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</a:t>
            </a:r>
            <a:br>
              <a:rPr lang="en-US" dirty="0"/>
            </a:br>
            <a:r>
              <a:rPr lang="en-US" dirty="0"/>
              <a:t>for REST APIs</a:t>
            </a:r>
          </a:p>
        </p:txBody>
      </p:sp>
    </p:spTree>
    <p:extLst>
      <p:ext uri="{BB962C8B-B14F-4D97-AF65-F5344CB8AC3E}">
        <p14:creationId xmlns:p14="http://schemas.microsoft.com/office/powerpoint/2010/main" val="2116408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1328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8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34916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0542391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1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128891047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7745303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750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267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6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9E87-70FF-4C71-807C-67F6509A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injection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CCE4-482F-4319-BA31-7945CA4D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13" y="1189176"/>
            <a:ext cx="9207342" cy="106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8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608724"/>
            <a:ext cx="11653523" cy="409342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Conventions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[</a:t>
            </a:r>
            <a:r>
              <a:rPr lang="en-US" sz="2400" spc="-1" dirty="0" err="1">
                <a:solidFill>
                  <a:srgbClr val="0C1937"/>
                </a:solidFill>
              </a:rPr>
              <a:t>ApiController</a:t>
            </a:r>
            <a:r>
              <a:rPr lang="en-US" sz="2400" spc="-1" dirty="0">
                <a:solidFill>
                  <a:srgbClr val="0C1937"/>
                </a:solidFill>
              </a:rPr>
              <a:t>]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ActionResult&lt;T&gt;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Convention definitions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0C1937"/>
                </a:solidFill>
              </a:rPr>
              <a:t>Roslyn analyzers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Swagger support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SPA authentication with Identity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</a:t>
            </a:r>
            <a:br>
              <a:rPr lang="en-US" dirty="0"/>
            </a:br>
            <a:r>
              <a:rPr lang="en-US" dirty="0"/>
              <a:t>for REST APIs</a:t>
            </a:r>
          </a:p>
        </p:txBody>
      </p:sp>
    </p:spTree>
    <p:extLst>
      <p:ext uri="{BB962C8B-B14F-4D97-AF65-F5344CB8AC3E}">
        <p14:creationId xmlns:p14="http://schemas.microsoft.com/office/powerpoint/2010/main" val="24031999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FEDFB5F-5DB5-4D71-A52A-2E4A0276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132"/>
            <a:ext cx="11897809" cy="6801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This method gets called by the runtime. Use this method to configure the HTTP request pipeline.</a:t>
            </a:r>
            <a:endParaRPr kumimoji="0" lang="pl-PL" altLang="en-US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IApplicationBuilder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app,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IWebHostEnvironment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env)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generated Swagger as a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swagger-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(HTML, JS, CSS, etc.),</a:t>
            </a:r>
            <a:r>
              <a:rPr kumimoji="0" lang="pl-PL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specifying the Swagger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c.SwaggerEndpoint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"/swagger/v1/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swagger.json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 V1"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env.IsDevelopment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app.UseDeveloperExceptionPage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app.UseHttpsRedirection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app.UseRouting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app.UseAuthorization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app.UseEndpoints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(endpoints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endpoints.MapControllers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312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3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0BD3B4-B12B-44D6-B844-DBF9C589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Kestrel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D1710CD-6EFD-4B78-BEAB-5B2CCEB0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8872"/>
            <a:ext cx="12418784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ConfigureKestrel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((option)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option.AllowSynchronousIO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option.Limits.KeepAliveTimeout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TimeSpan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.FromMinutes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option.Limits.MaxConcurrentConnections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100;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026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8778B-8AED-4B3E-8306-ACDE897E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Key-value</a:t>
            </a:r>
            <a:r>
              <a:rPr lang="pl-PL" dirty="0"/>
              <a:t> </a:t>
            </a:r>
            <a:r>
              <a:rPr lang="pl-PL" dirty="0" err="1"/>
              <a:t>pairs</a:t>
            </a:r>
            <a:endParaRPr lang="pl-PL" dirty="0"/>
          </a:p>
          <a:p>
            <a:r>
              <a:rPr lang="pl-PL" dirty="0"/>
              <a:t>In </a:t>
            </a:r>
            <a:r>
              <a:rPr lang="pl-PL" dirty="0" err="1"/>
              <a:t>memory</a:t>
            </a:r>
            <a:r>
              <a:rPr lang="pl-PL" dirty="0"/>
              <a:t>, JSON, XML, INI, environment </a:t>
            </a:r>
            <a:r>
              <a:rPr lang="pl-PL" dirty="0" err="1"/>
              <a:t>variables</a:t>
            </a:r>
            <a:endParaRPr lang="pl-PL" dirty="0"/>
          </a:p>
          <a:p>
            <a:r>
              <a:rPr lang="pl-PL" dirty="0" err="1"/>
              <a:t>Settings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decoupled</a:t>
            </a:r>
            <a:r>
              <a:rPr lang="pl-PL" dirty="0"/>
              <a:t> from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</a:p>
          <a:p>
            <a:r>
              <a:rPr lang="pl-PL" dirty="0" err="1"/>
              <a:t>Optimized</a:t>
            </a:r>
            <a:r>
              <a:rPr lang="pl-PL" dirty="0"/>
              <a:t> for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18B3-607A-4327-BF22-DEF2815D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9076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08321"/>
          </a:xfrm>
        </p:spPr>
        <p:txBody>
          <a:bodyPr/>
          <a:lstStyle/>
          <a:p>
            <a:r>
              <a:rPr lang="en-US" dirty="0"/>
              <a:t>HTTPS</a:t>
            </a:r>
          </a:p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JWT token based authentication</a:t>
            </a:r>
            <a:endParaRPr lang="pl-PL" dirty="0"/>
          </a:p>
          <a:p>
            <a:pPr lvl="1"/>
            <a:r>
              <a:rPr lang="pl-PL" dirty="0"/>
              <a:t>Access grant with PKCE </a:t>
            </a:r>
            <a:r>
              <a:rPr lang="pl-PL" dirty="0" err="1"/>
              <a:t>recommended</a:t>
            </a:r>
            <a:endParaRPr lang="en-US" dirty="0"/>
          </a:p>
          <a:p>
            <a:r>
              <a:rPr lang="en-US" dirty="0"/>
              <a:t>Identity Server 4.0</a:t>
            </a:r>
          </a:p>
          <a:p>
            <a:pPr lvl="1"/>
            <a:r>
              <a:rPr lang="en-US" dirty="0">
                <a:hlinkClick r:id="rId2"/>
              </a:rPr>
              <a:t>https://identityserver.io/</a:t>
            </a:r>
            <a:endParaRPr lang="en-US" dirty="0"/>
          </a:p>
          <a:p>
            <a:r>
              <a:rPr lang="en-US" dirty="0"/>
              <a:t>Third party</a:t>
            </a:r>
          </a:p>
          <a:p>
            <a:pPr lvl="1"/>
            <a:r>
              <a:rPr lang="en-US" dirty="0"/>
              <a:t>Auth0 - </a:t>
            </a:r>
            <a:r>
              <a:rPr lang="en-US" dirty="0">
                <a:hlinkClick r:id="rId3"/>
              </a:rPr>
              <a:t>https://auth0.com/</a:t>
            </a:r>
            <a:endParaRPr lang="en-US" dirty="0"/>
          </a:p>
          <a:p>
            <a:pPr lvl="1"/>
            <a:r>
              <a:rPr lang="en-US" dirty="0"/>
              <a:t>Okta - </a:t>
            </a:r>
            <a:r>
              <a:rPr lang="en-US" dirty="0">
                <a:hlinkClick r:id="rId4"/>
              </a:rPr>
              <a:t>https://developer.okta.com/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58647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2C796-5265-48AF-B32E-CFAD4BD0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631055-8353-44D6-A6C1-1355630F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" y="334369"/>
            <a:ext cx="12418784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2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services.Configure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8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JLSettingsOption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options,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D501-712C-4E92-A8A4-BB3EAA0D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l-PL" dirty="0" err="1"/>
              <a:t>Configuration</a:t>
            </a:r>
            <a:r>
              <a:rPr lang="pl-PL" dirty="0"/>
              <a:t> DI </a:t>
            </a:r>
            <a:r>
              <a:rPr lang="pl-PL" dirty="0" err="1"/>
              <a:t>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652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86192-BEB1-45BA-B6C0-587D67D8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DCF9B-A495-4AC8-80AA-62027C160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768" y="1514918"/>
            <a:ext cx="1240916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"jl1.json"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"jl2.json"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5306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app.UseEndpoints(...)</a:t>
            </a:r>
            <a:endParaRPr lang="en-US" sz="3600" spc="-1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D1388-07A1-443E-88D8-6805CBDDC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" y="5071278"/>
            <a:ext cx="1102898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ApiController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"[controller]"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WeatherForecastController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app.UseFileServer()</a:t>
            </a:r>
            <a:endParaRPr lang="en-US" sz="3600" spc="-1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6546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Unit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Integration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Manual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505050"/>
                </a:solidFill>
              </a:rPr>
              <a:t>Tools (Postman</a:t>
            </a:r>
            <a:r>
              <a:rPr lang="pl-PL" sz="2000" spc="-1" dirty="0">
                <a:solidFill>
                  <a:srgbClr val="505050"/>
                </a:solidFill>
              </a:rPr>
              <a:t>, </a:t>
            </a:r>
            <a:r>
              <a:rPr lang="pl-PL" sz="2000" spc="-1" dirty="0" err="1">
                <a:solidFill>
                  <a:srgbClr val="505050"/>
                </a:solidFill>
              </a:rPr>
              <a:t>Insomnia</a:t>
            </a:r>
            <a:r>
              <a:rPr lang="en-US" sz="2000" spc="-1" dirty="0">
                <a:solidFill>
                  <a:srgbClr val="505050"/>
                </a:solidFill>
              </a:rPr>
              <a:t>, Fiddler,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505050"/>
                </a:solidFill>
              </a:rPr>
              <a:t>Stress / load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https://loader.io/</a:t>
            </a:r>
            <a:endParaRPr lang="en-US" sz="24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https://artillery.io/</a:t>
            </a:r>
            <a:endParaRPr lang="en-US" sz="24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https://gatling.io/</a:t>
            </a:r>
            <a:endParaRPr lang="en-US" sz="24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>
                <a:solidFill>
                  <a:srgbClr val="50505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http://websurge.west-wind.com/</a:t>
            </a:r>
            <a:r>
              <a:rPr lang="en-US" sz="2400" spc="-1" dirty="0">
                <a:solidFill>
                  <a:srgbClr val="505050"/>
                </a:solidFill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66388645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42782"/>
          </a:xfrm>
        </p:spPr>
        <p:txBody>
          <a:bodyPr/>
          <a:lstStyle/>
          <a:p>
            <a:r>
              <a:rPr lang="sr-Latn-BA" sz="3600" dirty="0">
                <a:hlinkClick r:id="rId3"/>
              </a:rPr>
              <a:t>http://swagger.io/</a:t>
            </a:r>
            <a:r>
              <a:rPr lang="en-US" sz="3600" dirty="0"/>
              <a:t> </a:t>
            </a:r>
            <a:r>
              <a:rPr lang="sr-Latn-BA" sz="3600" dirty="0"/>
              <a:t>-&gt; </a:t>
            </a:r>
            <a:r>
              <a:rPr lang="sr-Latn-BA" sz="3600" dirty="0">
                <a:hlinkClick r:id="rId4"/>
              </a:rPr>
              <a:t>https://www.openapis.org/</a:t>
            </a:r>
            <a:r>
              <a:rPr lang="en-US" sz="3600" dirty="0"/>
              <a:t> </a:t>
            </a:r>
            <a:endParaRPr lang="sr-Latn-BA" sz="3600" dirty="0"/>
          </a:p>
          <a:p>
            <a:r>
              <a:rPr lang="sr-Latn-BA" sz="3600" dirty="0"/>
              <a:t>Swagger -&gt; Open API Specification 3.0</a:t>
            </a:r>
          </a:p>
          <a:p>
            <a:r>
              <a:rPr lang="sr-Latn-BA" sz="3600" dirty="0"/>
              <a:t>API framework</a:t>
            </a:r>
          </a:p>
          <a:p>
            <a:pPr lvl="1"/>
            <a:r>
              <a:rPr lang="sr-Latn-BA" sz="2400" dirty="0"/>
              <a:t>Docs</a:t>
            </a:r>
          </a:p>
          <a:p>
            <a:pPr lvl="1"/>
            <a:r>
              <a:rPr lang="sr-Latn-BA" sz="2400" dirty="0"/>
              <a:t>Define an API</a:t>
            </a:r>
          </a:p>
          <a:p>
            <a:pPr lvl="1"/>
            <a:r>
              <a:rPr lang="sr-Latn-BA" sz="2400" dirty="0"/>
              <a:t>Automate API testing</a:t>
            </a:r>
          </a:p>
          <a:p>
            <a:pPr lvl="1"/>
            <a:r>
              <a:rPr lang="sr-Latn-BA" sz="2400" dirty="0"/>
              <a:t>Code generation</a:t>
            </a:r>
          </a:p>
          <a:p>
            <a:pPr lvl="1"/>
            <a:r>
              <a:rPr lang="sr-Latn-BA" sz="2400" dirty="0"/>
              <a:t>...</a:t>
            </a:r>
          </a:p>
          <a:p>
            <a:r>
              <a:rPr lang="sr-Latn-BA" sz="3600" dirty="0"/>
              <a:t>Swashbuckle or NSwag and Swagger 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2528350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4" r="7713" b="10354"/>
          <a:stretch/>
        </p:blipFill>
        <p:spPr bwMode="auto">
          <a:xfrm>
            <a:off x="1243064" y="640080"/>
            <a:ext cx="11076547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191040384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r="11252" b="21313"/>
          <a:stretch/>
        </p:blipFill>
        <p:spPr bwMode="auto">
          <a:xfrm>
            <a:off x="944055" y="1280160"/>
            <a:ext cx="11327211" cy="54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7184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9" r="10463" b="7500"/>
          <a:stretch/>
        </p:blipFill>
        <p:spPr bwMode="auto">
          <a:xfrm>
            <a:off x="1755647" y="820291"/>
            <a:ext cx="10059429" cy="61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Batch insert</a:t>
            </a:r>
          </a:p>
        </p:txBody>
      </p:sp>
    </p:spTree>
    <p:extLst>
      <p:ext uri="{BB962C8B-B14F-4D97-AF65-F5344CB8AC3E}">
        <p14:creationId xmlns:p14="http://schemas.microsoft.com/office/powerpoint/2010/main" val="320833063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Stored procedures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1" r="14024" b="12130"/>
          <a:stretch/>
        </p:blipFill>
        <p:spPr bwMode="auto">
          <a:xfrm>
            <a:off x="475745" y="975359"/>
            <a:ext cx="12335761" cy="58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2991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38F5C-1855-4886-A5C7-5E2D81A90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538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https://docs.microsoft.com/en-us/learn/modules/build-web-api-net-core/</a:t>
            </a:r>
            <a:endParaRPr lang="pl-PL" sz="2800" dirty="0"/>
          </a:p>
          <a:p>
            <a:r>
              <a:rPr lang="en-US" sz="2800" dirty="0">
                <a:hlinkClick r:id="rId3"/>
              </a:rPr>
              <a:t>https://docs.microsoft.com/en-us/learn/modules/create-razor-pages-aspnet-core/</a:t>
            </a:r>
            <a:endParaRPr lang="pl-PL" sz="2800" dirty="0"/>
          </a:p>
          <a:p>
            <a:r>
              <a:rPr lang="en-US" sz="2800" dirty="0">
                <a:hlinkClick r:id="rId4"/>
              </a:rPr>
              <a:t>https://docs.microsoft.com/en-us/learn/modules/persist-data-ef-core/</a:t>
            </a:r>
            <a:endParaRPr lang="pl-PL" sz="2800" dirty="0"/>
          </a:p>
          <a:p>
            <a:r>
              <a:rPr lang="en-US" sz="2800" dirty="0">
                <a:hlinkClick r:id="rId5"/>
              </a:rPr>
              <a:t>https://docs.microsoft.com/en-us/learn/modules/improve-api-developer-experience-with-swagger/</a:t>
            </a:r>
            <a:endParaRPr lang="pl-PL" sz="2800" dirty="0"/>
          </a:p>
          <a:p>
            <a:r>
              <a:rPr lang="en-US" sz="2800" dirty="0">
                <a:hlinkClick r:id="rId6"/>
              </a:rPr>
              <a:t>https://docs.microsoft.com/en-us/learn/modules/optimize-your-web-apps-with-redis/</a:t>
            </a:r>
            <a:r>
              <a:rPr lang="pl-PL" sz="2800" dirty="0"/>
              <a:t> </a:t>
            </a:r>
          </a:p>
          <a:p>
            <a:r>
              <a:rPr lang="en-US" sz="2800" dirty="0">
                <a:hlinkClick r:id="rId7"/>
              </a:rPr>
              <a:t>https://docs.microsoft.com/en-us/learn/modules/microservices-aspnet-core/</a:t>
            </a:r>
            <a:r>
              <a:rPr lang="pl-PL" sz="2800"/>
              <a:t>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03186-7AA8-4A19-A72F-F5032C7D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796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Production-ready APIs?</a:t>
            </a:r>
          </a:p>
        </p:txBody>
      </p:sp>
    </p:spTree>
    <p:extLst>
      <p:ext uri="{BB962C8B-B14F-4D97-AF65-F5344CB8AC3E}">
        <p14:creationId xmlns:p14="http://schemas.microsoft.com/office/powerpoint/2010/main" val="8125051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31847"/>
          </a:xfrm>
        </p:spPr>
        <p:txBody>
          <a:bodyPr/>
          <a:lstStyle/>
          <a:p>
            <a:r>
              <a:rPr lang="en-US" dirty="0"/>
              <a:t>Limit per token</a:t>
            </a:r>
          </a:p>
          <a:p>
            <a:pPr lvl="1"/>
            <a:r>
              <a:rPr lang="en-US" dirty="0"/>
              <a:t>With middleware or action filter</a:t>
            </a:r>
          </a:p>
          <a:p>
            <a:r>
              <a:rPr lang="en-US" sz="3600" dirty="0">
                <a:hlinkClick r:id="rId2"/>
              </a:rPr>
              <a:t>https://github.com/stefanprodan/AspNetCoreRateLimit</a:t>
            </a:r>
            <a:r>
              <a:rPr lang="en-US" sz="3600" dirty="0"/>
              <a:t>  </a:t>
            </a:r>
          </a:p>
          <a:p>
            <a:pPr lvl="1"/>
            <a:r>
              <a:rPr lang="en-US" dirty="0"/>
              <a:t>Limit per Client IP</a:t>
            </a:r>
          </a:p>
          <a:p>
            <a:pPr lvl="1"/>
            <a:r>
              <a:rPr lang="en-US" dirty="0"/>
              <a:t>Limit per Client ID header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limiting</a:t>
            </a:r>
          </a:p>
        </p:txBody>
      </p:sp>
    </p:spTree>
    <p:extLst>
      <p:ext uri="{BB962C8B-B14F-4D97-AF65-F5344CB8AC3E}">
        <p14:creationId xmlns:p14="http://schemas.microsoft.com/office/powerpoint/2010/main" val="245755481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IActionResult, ActionResult&lt;T&gt;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View Models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/ input validation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Exception handling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Logging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464526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7238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URL, also with namespacing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/api/v2/games/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Query string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/api/games?api-version=2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Custom request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api-version: 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Accept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Accept: application/json;v=2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505050"/>
                </a:solidFill>
              </a:rPr>
              <a:t>Microsoft.AspNetCore.Mvc.Versioning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505050"/>
                </a:solidFill>
              </a:rPr>
              <a:t>Supports all types, query string by default (?api-version=2)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9899475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184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Simple logging – errors, logs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Performance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Usage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Azure – Azure Monitor, Application Insights, Log Analytics …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ASP.NET Core Health Checks</a:t>
            </a:r>
            <a:endParaRPr lang="en-US" sz="2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https://github.com/Xabaril/AspNetCore.Diagnostics.HealthChecks/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232" spc="-1" dirty="0">
              <a:solidFill>
                <a:srgbClr val="50505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505050"/>
                </a:solidFill>
              </a:rPr>
              <a:t>Third-party monitoring services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https://newrelic.com/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https://stackify.com/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https://www.monitis.com/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https://www.runscope.com/</a:t>
            </a:r>
            <a:r>
              <a:rPr lang="en-US" sz="1800" spc="-1" dirty="0">
                <a:solidFill>
                  <a:srgbClr val="505050"/>
                </a:solidFill>
              </a:rPr>
              <a:t> </a:t>
            </a:r>
            <a:endParaRPr lang="sr-Latn-BA" sz="1800" spc="-1" dirty="0">
              <a:solidFill>
                <a:srgbClr val="505050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505050"/>
                </a:solidFill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7262027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7760</TotalTime>
  <Words>2784</Words>
  <Application>Microsoft Office PowerPoint</Application>
  <PresentationFormat>Widescreen</PresentationFormat>
  <Paragraphs>646</Paragraphs>
  <Slides>71</Slides>
  <Notes>23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Consolas</vt:lpstr>
      <vt:lpstr>Gill Sans MT</vt:lpstr>
      <vt:lpstr>Lucida Grande</vt:lpstr>
      <vt:lpstr>Segoe UI</vt:lpstr>
      <vt:lpstr>Segoe UI Historic</vt:lpstr>
      <vt:lpstr>1_Dotnet_Template</vt:lpstr>
      <vt:lpstr>ASP.NET Core Introduction</vt:lpstr>
      <vt:lpstr>Additional ASP.NET Core Benefits  for REST APIs</vt:lpstr>
      <vt:lpstr>Additional ASP.NET Core Benefits  for REST APIs</vt:lpstr>
      <vt:lpstr>Security</vt:lpstr>
      <vt:lpstr>Testing</vt:lpstr>
      <vt:lpstr>Documentation</vt:lpstr>
      <vt:lpstr>Usage limiting</vt:lpstr>
      <vt:lpstr>Versioning</vt:lpstr>
      <vt:lpstr>Monitoring</vt:lpstr>
      <vt:lpstr>API Gateways</vt:lpstr>
      <vt:lpstr>Benefits</vt:lpstr>
      <vt:lpstr>ASP.NET Core Benefits</vt:lpstr>
      <vt:lpstr>ASP.NET Core Benefits</vt:lpstr>
      <vt:lpstr>Start new project CLI</vt:lpstr>
      <vt:lpstr>CLI</vt:lpstr>
      <vt:lpstr>Basics</vt:lpstr>
      <vt:lpstr>Project files</vt:lpstr>
      <vt:lpstr>Program.cs</vt:lpstr>
      <vt:lpstr>Startup class</vt:lpstr>
      <vt:lpstr>PowerPoint Presentation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View injection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Kestrel configuration</vt:lpstr>
      <vt:lpstr>The Configuration System</vt:lpstr>
      <vt:lpstr>Application settings</vt:lpstr>
      <vt:lpstr>Configuration</vt:lpstr>
      <vt:lpstr>Configuration DI ready</vt:lpstr>
      <vt:lpstr>Additional files</vt:lpstr>
      <vt:lpstr>Routing</vt:lpstr>
      <vt:lpstr>Static files</vt:lpstr>
      <vt:lpstr>Basic Logging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Dapper</vt:lpstr>
      <vt:lpstr>Dapper</vt:lpstr>
      <vt:lpstr>Dapper – Batch insert</vt:lpstr>
      <vt:lpstr>Dapper – Stored procedures</vt:lpstr>
      <vt:lpstr>Authentication &amp; Authorization</vt:lpstr>
      <vt:lpstr>ASP.NET Core Identity</vt:lpstr>
      <vt:lpstr>Identity Server</vt:lpstr>
      <vt:lpstr>Learn</vt:lpstr>
      <vt:lpstr>Production-ready APIs?</vt:lpstr>
      <vt:lpstr>Best practices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160</cp:revision>
  <cp:lastPrinted>2018-03-26T22:33:58Z</cp:lastPrinted>
  <dcterms:created xsi:type="dcterms:W3CDTF">2018-01-09T22:22:16Z</dcterms:created>
  <dcterms:modified xsi:type="dcterms:W3CDTF">2020-08-15T19:20:59Z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